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3" r:id="rId1"/>
  </p:sldMasterIdLst>
  <p:sldIdLst>
    <p:sldId id="257" r:id="rId2"/>
    <p:sldId id="256" r:id="rId3"/>
    <p:sldId id="290" r:id="rId4"/>
    <p:sldId id="270" r:id="rId5"/>
    <p:sldId id="299" r:id="rId6"/>
    <p:sldId id="302" r:id="rId7"/>
    <p:sldId id="303" r:id="rId8"/>
    <p:sldId id="304" r:id="rId9"/>
    <p:sldId id="305" r:id="rId10"/>
    <p:sldId id="279" r:id="rId11"/>
    <p:sldId id="306" r:id="rId12"/>
    <p:sldId id="307" r:id="rId13"/>
    <p:sldId id="308" r:id="rId14"/>
    <p:sldId id="29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>
        <p:scale>
          <a:sx n="91" d="100"/>
          <a:sy n="91" d="100"/>
        </p:scale>
        <p:origin x="-786" y="22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5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23.10.2024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Тема Office"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390" y="-28168"/>
            <a:ext cx="684076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№17 «Ладушки»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Организационное родительское собрание. </a:t>
            </a:r>
            <a:endParaRPr lang="ru-RU" sz="23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руппа «Сказка»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Сазонова М.Н.</a:t>
            </a:r>
          </a:p>
          <a:p>
            <a:pPr algn="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Локосова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3528" y="332980"/>
            <a:ext cx="2200624" cy="1730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занятия по физкультуре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17649" y="399812"/>
            <a:ext cx="2302823" cy="16637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78711" y="2248363"/>
            <a:ext cx="2568745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ознакомлению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окружающим миром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9257" y="3933056"/>
            <a:ext cx="242153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математике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133699" y="2226509"/>
            <a:ext cx="208823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занятия музыкой</a:t>
            </a:r>
          </a:p>
        </p:txBody>
      </p:sp>
      <p:sp>
        <p:nvSpPr>
          <p:cNvPr id="17" name="Стрелка влево 16"/>
          <p:cNvSpPr/>
          <p:nvPr/>
        </p:nvSpPr>
        <p:spPr>
          <a:xfrm rot="2153901">
            <a:off x="2448767" y="131867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9661408">
            <a:off x="5900395" y="1342155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9549419">
            <a:off x="2523113" y="3889054"/>
            <a:ext cx="817685" cy="27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0672243">
            <a:off x="2272125" y="281017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2080672">
            <a:off x="6126683" y="2906613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05455" y="4289152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рисованию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6426749">
            <a:off x="3808238" y="4087307"/>
            <a:ext cx="504056" cy="280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96162" y="4243033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лепке или аппликации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4860646">
            <a:off x="5348228" y="392984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95938" y="836712"/>
            <a:ext cx="3744416" cy="33483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средней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занятий по 20 минут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 b="1" dirty="0">
                <a:solidFill>
                  <a:schemeClr val="accent1"/>
                </a:solidFill>
              </a:rPr>
              <a:t>Дополнительные платные услуги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defRPr/>
            </a:pPr>
            <a:r>
              <a:rPr lang="ru-RU" altLang="en-US" dirty="0">
                <a:solidFill>
                  <a:schemeClr val="accent1"/>
                </a:solidFill>
              </a:rPr>
              <a:t>Кислородный коктейль</a:t>
            </a:r>
          </a:p>
          <a:p>
            <a:pPr>
              <a:defRPr/>
            </a:pPr>
            <a:r>
              <a:rPr lang="ru-RU" altLang="en-US" dirty="0">
                <a:solidFill>
                  <a:schemeClr val="accent1"/>
                </a:solidFill>
              </a:rPr>
              <a:t>Соляная пещера</a:t>
            </a:r>
          </a:p>
          <a:p>
            <a:pPr>
              <a:defRPr/>
            </a:pPr>
            <a:r>
              <a:rPr lang="ru-RU" altLang="en-US" dirty="0">
                <a:solidFill>
                  <a:schemeClr val="accent1"/>
                </a:solidFill>
              </a:rPr>
              <a:t>Волшебство солнца и солевых кристаллов</a:t>
            </a:r>
          </a:p>
          <a:p>
            <a:pPr>
              <a:defRPr/>
            </a:pPr>
            <a:r>
              <a:rPr lang="ru-RU" altLang="en-US" dirty="0">
                <a:solidFill>
                  <a:schemeClr val="accent1"/>
                </a:solidFill>
              </a:rPr>
              <a:t>Театральные ступеньки</a:t>
            </a:r>
          </a:p>
          <a:p>
            <a:pPr>
              <a:defRPr/>
            </a:pPr>
            <a:r>
              <a:rPr lang="ru-RU" altLang="en-US" dirty="0">
                <a:solidFill>
                  <a:schemeClr val="accent1"/>
                </a:solidFill>
              </a:rPr>
              <a:t>Фантазия</a:t>
            </a:r>
          </a:p>
          <a:p>
            <a:pPr>
              <a:defRPr/>
            </a:pPr>
            <a:r>
              <a:rPr lang="ru-RU" altLang="en-US" dirty="0">
                <a:solidFill>
                  <a:schemeClr val="accent1"/>
                </a:solidFill>
              </a:rPr>
              <a:t>Проведение праздника для ребенка</a:t>
            </a:r>
          </a:p>
        </p:txBody>
      </p:sp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2800" b="1">
                <a:solidFill>
                  <a:srgbClr val="FF0000"/>
                </a:solidFill>
              </a:rPr>
              <a:t>Памятка по пожарной безопасности для родителей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Не оставляйте детей одних без присмотра</a:t>
            </a:r>
            <a:r>
              <a:rPr lang="en-US" altLang="ru-RU" sz="2000" b="1" dirty="0">
                <a:solidFill>
                  <a:srgbClr val="002060"/>
                </a:solidFill>
              </a:rPr>
              <a:t>!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Не позволяйте детям играть со спичками</a:t>
            </a:r>
            <a:r>
              <a:rPr lang="en-US" altLang="ru-RU" sz="2000" b="1" dirty="0">
                <a:solidFill>
                  <a:srgbClr val="002060"/>
                </a:solidFill>
              </a:rPr>
              <a:t>!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Не разводите костры</a:t>
            </a:r>
            <a:r>
              <a:rPr lang="en-US" altLang="ru-RU" sz="2000" b="1" dirty="0">
                <a:solidFill>
                  <a:srgbClr val="002060"/>
                </a:solidFill>
              </a:rPr>
              <a:t>,</a:t>
            </a:r>
            <a:r>
              <a:rPr lang="ru-RU" altLang="en-US" sz="2000" b="1" dirty="0">
                <a:solidFill>
                  <a:srgbClr val="002060"/>
                </a:solidFill>
              </a:rPr>
              <a:t> не жгите траву вблизи строений</a:t>
            </a:r>
            <a:r>
              <a:rPr lang="en-US" alt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Не оставляйте в доступности детей легковоспламеняющиеся жидкости</a:t>
            </a:r>
            <a:r>
              <a:rPr lang="en-US" alt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Не оставляйте без присмотра включенные в сеть электроприборы</a:t>
            </a:r>
            <a:r>
              <a:rPr lang="en-US" alt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Не перегружайте электросеть</a:t>
            </a:r>
            <a:r>
              <a:rPr lang="en-US" alt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Следите за исправностью электроприборов в сети электроснабжения</a:t>
            </a:r>
            <a:r>
              <a:rPr lang="en-US" alt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Помните</a:t>
            </a:r>
            <a:r>
              <a:rPr lang="en-US" altLang="ru-RU" sz="2000" b="1" dirty="0">
                <a:solidFill>
                  <a:srgbClr val="002060"/>
                </a:solidFill>
              </a:rPr>
              <a:t>!</a:t>
            </a:r>
            <a:r>
              <a:rPr lang="ru-RU" altLang="en-US" sz="2000" b="1" dirty="0">
                <a:solidFill>
                  <a:srgbClr val="002060"/>
                </a:solidFill>
              </a:rPr>
              <a:t> Пожар легче предупредить</a:t>
            </a:r>
            <a:r>
              <a:rPr lang="en-US" altLang="ru-RU" sz="2000" b="1" dirty="0">
                <a:solidFill>
                  <a:srgbClr val="002060"/>
                </a:solidFill>
              </a:rPr>
              <a:t>,</a:t>
            </a:r>
            <a:r>
              <a:rPr lang="ru-RU" altLang="en-US" sz="2000" b="1" dirty="0">
                <a:solidFill>
                  <a:srgbClr val="002060"/>
                </a:solidFill>
              </a:rPr>
              <a:t> чем потушить</a:t>
            </a:r>
            <a:r>
              <a:rPr lang="en-US" altLang="ru-RU" sz="2000" b="1" dirty="0">
                <a:solidFill>
                  <a:srgbClr val="002060"/>
                </a:solidFill>
              </a:rPr>
              <a:t>!</a:t>
            </a:r>
          </a:p>
          <a:p>
            <a:pPr>
              <a:defRPr/>
            </a:pPr>
            <a:r>
              <a:rPr lang="ru-RU" altLang="en-US" sz="2000" b="1" dirty="0">
                <a:solidFill>
                  <a:srgbClr val="002060"/>
                </a:solidFill>
              </a:rPr>
              <a:t>Соблюдайте правила пожарной безопасности</a:t>
            </a:r>
            <a:r>
              <a:rPr lang="en-US" altLang="ru-RU" sz="2000" b="1" dirty="0">
                <a:solidFill>
                  <a:srgbClr val="002060"/>
                </a:solidFill>
              </a:rPr>
              <a:t>!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en-US" alt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5658" y="271681"/>
            <a:ext cx="263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Коротко о разном</a:t>
            </a:r>
            <a:endParaRPr lang="ru-RU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098" name="Picture 2" descr="D:\Julia\Desktop\Новая папка\699518558644t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1560" y="751065"/>
            <a:ext cx="3364441" cy="4761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756918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В группу запрещено приносить пистолеты, сабли, мечи, лак для ногтей, помады, духи и т. д., жевательную резинку, конфеты для угощения своих друзей.</a:t>
            </a:r>
          </a:p>
          <a:p>
            <a:pPr marL="285750" indent="-285750">
              <a:buFont typeface="Wingdings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Нельзя забирать детей родителям в нетрезвом виде и лицам младше 16 лет. </a:t>
            </a:r>
          </a:p>
          <a:p>
            <a:pPr marL="285750" indent="-285750">
              <a:buFont typeface="Wingdings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Девочкам необходимо принести расческу.</a:t>
            </a:r>
          </a:p>
          <a:p>
            <a:pPr marL="285750" indent="-285750">
              <a:buFont typeface="Wingdings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Просьба родителям принимать участие в жизни группы и детского сада, в конкурсах, в оформлении участка, группы.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Julia\Desktop\Новая папка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532" y="1375554"/>
            <a:ext cx="419703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278" y="549071"/>
            <a:ext cx="4711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совета родителей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5" y="620688"/>
            <a:ext cx="5832867" cy="418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10" y="228074"/>
            <a:ext cx="7272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</a:p>
        </p:txBody>
      </p:sp>
      <p:pic>
        <p:nvPicPr>
          <p:cNvPr id="3" name="Рисунок 2" descr="a61579b3-0ad0-4f3e-aa3f-41a6a7adf809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116" y="953146"/>
            <a:ext cx="3110746" cy="169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4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116" y="2780928"/>
            <a:ext cx="311074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208" y="980728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к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Этические представления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следствие развитого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сверстниками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376" y="11663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одителям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Понять, каковы в вашей семье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 законы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ребенку не позволено нарушать.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Предлагать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вместо запретов.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перегружать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том, что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стоит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ребенке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различные страшные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истории или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обсуждать/осуждать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кого-либо.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проявления его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 и самовыражения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возможность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другими детьми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ребенок уже способен достаточно долго и увлеченно заниматься тем, что ему нравится, и ему бывает очень трудно прервать игру, поэтому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необходимости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заканчивать стоит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заранее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открытым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вопросам ребенка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любые события с ребенком.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5821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Что должен знать и уметь ребенок 4-5 лет</a:t>
            </a:r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508732" y="650305"/>
            <a:ext cx="838374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Речевое развитие: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Правильно произносить все звуки родного языка;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Использовать в речи существительные, обозначающие профессии;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Употреблять существительные с обобщающим значением: овощи, фрукты, ягоды, животные;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Согласовывать слова в роде, числе, падеже;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Употреблять предложения с однородными членами;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Пересказывать небольшие литературные тексты, составлять рассказ по сюжетной картине, игрушке, предметам;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Уметь отвечать на вопросы по содержанию прочитанного;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Читать наизусть небольшие стихотворения, потешки;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Воспроизводить содержание художественных произведений с помощью вопросов взрослого.</a:t>
            </a:r>
          </a:p>
          <a:p>
            <a:pPr lvl="0">
              <a:defRPr/>
            </a:pPr>
            <a:endParaRPr lang="ru-RU" dirty="0"/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63" y="44998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Познавательное развитие: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Считать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пределах 5 (количественный счет), отвечать на вопрос «сколько всего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»; Сравнивать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 группы предметов, используя счет;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Сравнивать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5 предметов разной длины, высоты, раскладывая их в возрастающем порядке по длине, высоте;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Узнавать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называть треугольник, отличать его от круга и квадрата;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Различать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называть части суток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Определять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направление движения от себя (направо, налево, вперёд, назад, вверх, вниз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);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Знать правую и левую руку;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Знать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называть основные детали строительного материала (куб, брусок, пластины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Учить анализировать образец постройки: выделять основные части и различать их по величине и форме;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Уметь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вычленять признаки предметов (цвет, форму, величину);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Знать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предметы мебели, одежды, посуды, некоторые фрукты, транспорт (автомашины, поезд, самолёт, пароход) ближайшего окружения;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Узнавать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называть 3-4 дерева, один кустарник, 3-4 травянистых растений;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Различать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 вкусу, цвету, величине и форме 3-5 вида овощей и фруктов;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Иметь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представления о домашних животных и их детёнышах (об особенностях поведения, передвижения, о том, что едят, какую пользу приносят людям.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42282"/>
      </p:ext>
    </p:extLst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9001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Художественно – эстетическое развитие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Правильно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передавать в рисунке форму, строение предметов, расположение частей, отношение по величине;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Изображать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в одном рисунке несколько предметов, располагая их на одной линии, на всём листе, связывать их единым содержанием;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Создавать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узоры на полосе, квадрате, круге,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ритмично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располагая элементы;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Лепить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предметы, состоящие из нескольких частей;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Использовать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приёмы оттягивания, сглаживания, вдавливания, прижимания и примазывания;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Владеть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навыком рационального деление пластилина, использовать в работе стеку;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Правильно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держать ножницы и действовать ими;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Резать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по диагонали квадрат, вырезать круг из квадрата, овал - из четырёхугольника, делать косые срезы;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Раскладывать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и наклеивать предметы, состоящие из отдельных частей;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Составлять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узоры из растительных и геометрических форм на полосе, квадрате, круге,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чередовать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их по цвету, форме, величине и последовательно наклеивать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60919"/>
      </p:ext>
    </p:extLst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Социально – коммуникативное развитие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Уметь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договариваться  с  детьми, во что играть, кто кем будет в игре;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Использовать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«вежливые» слова;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Иметь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представление о работе своих родителей;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Знать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название своей Родины;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Знать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название города, деревни, где живут, улицу;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Соблюдать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элементарные правила организованного поведения в детском саду;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Соблюдать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правила поведения на улице и в транспорте;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Знать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правила дорожного движения (улицу переходят в специальных местах, переходить только на зелёный сигнал светофора);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Соблюдать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элементарные правила поведения в природе (способы безопасного взаимодействия с растениями и животными, бережного отношения к окружающей природе);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Иметь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представление о значимости труда взрослых;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Бережно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относится к тому, что сделано руками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674209"/>
      </p:ext>
    </p:extLst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Физическое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Ходить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бегать, согласуя движения рук и ног;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Прыгать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2-х ногах на месте и с продвижением вперед, прыгать в длину с места не менее 70 см;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Брать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держать, переносить, класть, катать, бросать мяч из-за головы, от груди;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Метать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предметы правой и левой рукой на дальность на расстояние не менее 5 метров, отбивать мяч о землю (пол) не меньше  5 раз подряд;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Лазать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 лесенки - стремянке, гимнастической стене не пропуская реек, перелезая с одного пролёта на другой;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Ползать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подлезать под натянутую верёвку, перелизать через бревно, лежащее на полу;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Строиться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колонну по одному, парами, в круг, шеренгу;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Кататься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двухколёсном велосипеде;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Ориентироваться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пространстве.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338577"/>
      </p:ext>
    </p:extLst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974</Words>
  <Application>Microsoft Office PowerPoint</Application>
  <PresentationFormat>Экран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платные услуги</vt:lpstr>
      <vt:lpstr>Презентация PowerPoint</vt:lpstr>
      <vt:lpstr>Памятка по пожарной безопасности для родителей 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Наташенька</dc:creator>
  <cp:lastModifiedBy>Алексей</cp:lastModifiedBy>
  <cp:revision>129</cp:revision>
  <dcterms:created xsi:type="dcterms:W3CDTF">2016-12-11T10:22:10Z</dcterms:created>
  <dcterms:modified xsi:type="dcterms:W3CDTF">2024-10-23T15:11:33Z</dcterms:modified>
  <cp:version/>
</cp:coreProperties>
</file>